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handoutMasterIdLst>
    <p:handoutMasterId r:id="rId10"/>
  </p:handoutMasterIdLst>
  <p:sldIdLst>
    <p:sldId id="312" r:id="rId2"/>
    <p:sldId id="316" r:id="rId3"/>
    <p:sldId id="313" r:id="rId4"/>
    <p:sldId id="317" r:id="rId5"/>
    <p:sldId id="314" r:id="rId6"/>
    <p:sldId id="315" r:id="rId7"/>
    <p:sldId id="318" r:id="rId8"/>
  </p:sldIdLst>
  <p:sldSz cx="9144000" cy="6858000" type="screen4x3"/>
  <p:notesSz cx="6797675" cy="9926638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271" autoAdjust="0"/>
    <p:restoredTop sz="90929"/>
  </p:normalViewPr>
  <p:slideViewPr>
    <p:cSldViewPr>
      <p:cViewPr varScale="1">
        <p:scale>
          <a:sx n="77" d="100"/>
          <a:sy n="77" d="100"/>
        </p:scale>
        <p:origin x="-54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806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0703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806" y="9430703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806D370-A954-401C-9D72-6443F78B9244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7937640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0222" y="2"/>
            <a:ext cx="2945871" cy="495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327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2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2" y="4715351"/>
            <a:ext cx="5438773" cy="44665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9118"/>
            <a:ext cx="2945871" cy="4959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0222" y="9429118"/>
            <a:ext cx="2945871" cy="4959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94" tIns="45596" rIns="91194" bIns="45596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2E6279B-B219-4915-9EB6-0D19CBC3DC9E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1598019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098EB14-192E-4FAC-8A50-1F09D228FD2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4144873-E274-4898-883B-59964CFD786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56F49-25F7-4861-BDC0-9FA167A56FB3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0836E0-B570-45ED-8DFC-19E462329E3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4FCB58-4ADD-42B5-9224-F7EDDF535F61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E19B7A8-DEF8-433B-9A17-98522F40675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1192D9-6C32-466C-A4D1-BAFA8FB2D47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0FD35AD-DF3F-414C-978C-73A71018A64F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A7F1D9-8947-43B4-91E5-6E915A084B3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95C3437-3489-4E4F-ACC3-121AC72CB3A8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85B9135-E22D-41F8-957B-ED3D2EBDE92E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 dirty="0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 dirty="0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dirty="0" smtClean="0"/>
              <a:t>Click to edit Master text styles</a:t>
            </a:r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AU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en-AU" dirty="0" err="1" smtClean="0"/>
              <a:t>problemsolving</a:t>
            </a:r>
            <a:endParaRPr lang="en-AU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0D74D76-8823-4583-AA28-36916BAF205B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/>
          </a:bodyPr>
          <a:lstStyle/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Testing is different to validation as it checks the accuracy, functionality and usability of the output.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Test data needs to be created that will appropriately test all of the requirements of the solution.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Develop MMOS </a:t>
            </a:r>
            <a:r>
              <a:rPr lang="en-US" dirty="0" smtClean="0"/>
              <a:t>– testing output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41250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 fontScale="92500" lnSpcReduction="20000"/>
          </a:bodyPr>
          <a:lstStyle/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Testing types: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Informal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User acceptance testing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Component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Integration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System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Installation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Compatibility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err="1" smtClean="0"/>
              <a:t>Useability</a:t>
            </a:r>
            <a:endParaRPr lang="en-US" sz="3200" dirty="0" smtClean="0"/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accessibility</a:t>
            </a:r>
            <a:endParaRPr lang="en-US" sz="32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Develop MMOS </a:t>
            </a:r>
            <a:r>
              <a:rPr lang="en-US" dirty="0" smtClean="0"/>
              <a:t>– testing output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14797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40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40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09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09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/>
          </a:bodyPr>
          <a:lstStyle/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Good test data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Valid data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Valid but unusual data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Invalid data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Boundary condition data</a:t>
            </a:r>
            <a:r>
              <a:rPr lang="en-US" sz="3200" dirty="0"/>
              <a:t>	</a:t>
            </a:r>
            <a:endParaRPr lang="en-US" sz="32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Develop – testing output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0961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 fontScale="92500" lnSpcReduction="20000"/>
          </a:bodyPr>
          <a:lstStyle/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Areas of a MMOS that could be tested include: hyperlinks, calculations, images (moving &amp; still), download speeds, </a:t>
            </a:r>
            <a:r>
              <a:rPr lang="en-US" sz="3600" dirty="0" smtClean="0"/>
              <a:t>readability, calculations, loading times, browser compatibility, CSS, dynamic features </a:t>
            </a:r>
            <a:r>
              <a:rPr lang="en-US" sz="3600" dirty="0" smtClean="0"/>
              <a:t>&amp; accessibility.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A testing table is commonly used to document the testing (see p 235). This provides evidence of the testing undertaken and can be referred to for future projects</a:t>
            </a:r>
            <a:r>
              <a:rPr lang="en-US" sz="3600" dirty="0" smtClean="0"/>
              <a:t>. Records evidence of functionality testing</a:t>
            </a: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Develop – testing output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48726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/>
          </a:bodyPr>
          <a:lstStyle/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This is the final stage of the problem-solving process.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It checks whether the solution has achieved its objectives, such as efficiency &amp; effectiveness.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The evaluation should be based on the criteria decided upon at the design stage.</a:t>
            </a: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Evaluation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7623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1512168"/>
          </a:xfrm>
        </p:spPr>
        <p:txBody>
          <a:bodyPr>
            <a:normAutofit fontScale="92500"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Some common areas to evaluate, categorized by the two main </a:t>
            </a:r>
            <a:r>
              <a:rPr lang="en-US" sz="3600" dirty="0" smtClean="0"/>
              <a:t>criteria, </a:t>
            </a:r>
            <a:r>
              <a:rPr lang="en-US" sz="3600" dirty="0" smtClean="0"/>
              <a:t>include: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Evaluation</a:t>
            </a:r>
            <a:endParaRPr lang="en-US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59708550"/>
              </p:ext>
            </p:extLst>
          </p:nvPr>
        </p:nvGraphicFramePr>
        <p:xfrm>
          <a:off x="1619672" y="2492896"/>
          <a:ext cx="6096000" cy="237626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475253">
                <a:tc>
                  <a:txBody>
                    <a:bodyPr/>
                    <a:lstStyle/>
                    <a:p>
                      <a:r>
                        <a:rPr lang="en-AU" sz="2400" dirty="0" smtClean="0"/>
                        <a:t>Efficiency</a:t>
                      </a:r>
                      <a:endParaRPr lang="en-AU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2400" dirty="0" smtClean="0"/>
                        <a:t>Effectiveness</a:t>
                      </a:r>
                      <a:endParaRPr lang="en-AU" sz="2400" dirty="0"/>
                    </a:p>
                  </a:txBody>
                  <a:tcPr/>
                </a:tc>
              </a:tr>
              <a:tr h="475253">
                <a:tc>
                  <a:txBody>
                    <a:bodyPr/>
                    <a:lstStyle/>
                    <a:p>
                      <a:r>
                        <a:rPr lang="en-AU" sz="2400" dirty="0" smtClean="0"/>
                        <a:t>Productivity</a:t>
                      </a:r>
                      <a:endParaRPr lang="en-AU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2400" dirty="0" smtClean="0"/>
                        <a:t>Accuracy</a:t>
                      </a:r>
                      <a:endParaRPr lang="en-AU" sz="2400" dirty="0"/>
                    </a:p>
                  </a:txBody>
                  <a:tcPr/>
                </a:tc>
              </a:tr>
              <a:tr h="475253">
                <a:tc>
                  <a:txBody>
                    <a:bodyPr/>
                    <a:lstStyle/>
                    <a:p>
                      <a:r>
                        <a:rPr lang="en-AU" sz="2400" dirty="0" smtClean="0"/>
                        <a:t>Profitability</a:t>
                      </a:r>
                      <a:endParaRPr lang="en-AU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2400" dirty="0" smtClean="0"/>
                        <a:t>Reliability</a:t>
                      </a:r>
                      <a:endParaRPr lang="en-AU" sz="2400" dirty="0"/>
                    </a:p>
                  </a:txBody>
                  <a:tcPr/>
                </a:tc>
              </a:tr>
              <a:tr h="475253">
                <a:tc>
                  <a:txBody>
                    <a:bodyPr/>
                    <a:lstStyle/>
                    <a:p>
                      <a:r>
                        <a:rPr lang="en-AU" sz="2400" dirty="0" smtClean="0"/>
                        <a:t>Time required</a:t>
                      </a:r>
                      <a:endParaRPr lang="en-AU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2400" dirty="0" smtClean="0"/>
                        <a:t>Security</a:t>
                      </a:r>
                      <a:endParaRPr lang="en-AU" sz="2400" dirty="0"/>
                    </a:p>
                  </a:txBody>
                  <a:tcPr/>
                </a:tc>
              </a:tr>
              <a:tr h="475253">
                <a:tc>
                  <a:txBody>
                    <a:bodyPr/>
                    <a:lstStyle/>
                    <a:p>
                      <a:endParaRPr lang="en-AU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2400" dirty="0" smtClean="0"/>
                        <a:t>Ease of use</a:t>
                      </a:r>
                      <a:endParaRPr lang="en-AU" sz="2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467544" y="5085184"/>
            <a:ext cx="8352928" cy="1218812"/>
          </a:xfrm>
          <a:prstGeom prst="rect">
            <a:avLst/>
          </a:prstGeom>
        </p:spPr>
        <p:txBody>
          <a:bodyPr vert="horz">
            <a:normAutofit/>
          </a:bodyPr>
          <a:lstStyle>
            <a:lvl1pPr marL="365760" indent="-256032" algn="l" rtl="0" eaLnBrk="1" latinLnBrk="0" hangingPunct="1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68000"/>
              <a:buFont typeface="Wingdings 3"/>
              <a:buChar char=""/>
              <a:defRPr kumimoji="0"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21792" indent="-228600" algn="l" rtl="0" eaLnBrk="1" latinLnBrk="0" hangingPunct="1">
              <a:spcBef>
                <a:spcPts val="324"/>
              </a:spcBef>
              <a:buClr>
                <a:schemeClr val="accent1"/>
              </a:buClr>
              <a:buFont typeface="Verdana"/>
              <a:buChar char="◦"/>
              <a:defRPr kumimoji="0" sz="2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859536" indent="-228600" algn="l" rtl="0" eaLnBrk="1" latinLnBrk="0" hangingPunct="1">
              <a:spcBef>
                <a:spcPts val="350"/>
              </a:spcBef>
              <a:buClr>
                <a:schemeClr val="accent2"/>
              </a:buClr>
              <a:buSzPct val="100000"/>
              <a:buFont typeface="Wingdings 2"/>
              <a:buChar char=""/>
              <a:defRPr kumimoji="0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143000" indent="-228600" algn="l" rtl="0" eaLnBrk="1" latinLnBrk="0" hangingPunct="1">
              <a:spcBef>
                <a:spcPts val="350"/>
              </a:spcBef>
              <a:buClr>
                <a:schemeClr val="accent2"/>
              </a:buClr>
              <a:buFont typeface="Wingdings 2"/>
              <a:buChar char=""/>
              <a:defRPr kumimoji="0" sz="1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-228600" algn="l" rtl="0" eaLnBrk="1" latinLnBrk="0" hangingPunct="1">
              <a:spcBef>
                <a:spcPts val="350"/>
              </a:spcBef>
              <a:buClr>
                <a:schemeClr val="accent2"/>
              </a:buClr>
              <a:buFont typeface="Wingdings 2"/>
              <a:buChar char="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200" indent="-228600" algn="l" rtl="0" eaLnBrk="1" latinLnBrk="0" hangingPunct="1">
              <a:spcBef>
                <a:spcPts val="350"/>
              </a:spcBef>
              <a:buClr>
                <a:schemeClr val="accent3"/>
              </a:buClr>
              <a:buFont typeface="Wingdings 2"/>
              <a:buChar char="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828800" indent="-228600" algn="l" rtl="0" eaLnBrk="1" latinLnBrk="0" hangingPunct="1">
              <a:spcBef>
                <a:spcPts val="350"/>
              </a:spcBef>
              <a:buClr>
                <a:schemeClr val="accent3"/>
              </a:buClr>
              <a:buFont typeface="Wingdings 2"/>
              <a:buChar char="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057400" indent="-228600" algn="l" rtl="0" eaLnBrk="1" latinLnBrk="0" hangingPunct="1">
              <a:spcBef>
                <a:spcPts val="350"/>
              </a:spcBef>
              <a:buClr>
                <a:schemeClr val="accent3"/>
              </a:buClr>
              <a:buFont typeface="Wingdings 2"/>
              <a:buChar char="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286000" indent="-228600" algn="l" rtl="0" eaLnBrk="1" latinLnBrk="0" hangingPunct="1">
              <a:spcBef>
                <a:spcPts val="350"/>
              </a:spcBef>
              <a:buClr>
                <a:schemeClr val="accent3"/>
              </a:buClr>
              <a:buFont typeface="Wingdings 2"/>
              <a:buChar char=""/>
              <a:defRPr kumimoji="0"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  <a:extLst/>
          </a:lstStyle>
          <a:p>
            <a:pPr marL="0" indent="0" fontAlgn="auto">
              <a:spcAft>
                <a:spcPts val="1200"/>
              </a:spcAft>
              <a:buFont typeface="Wingdings 3"/>
              <a:buNone/>
            </a:pPr>
            <a:r>
              <a:rPr lang="en-US" sz="3200" dirty="0" smtClean="0"/>
              <a:t>See if you can think of a measure to evaluate each of these areas (see p 238).</a:t>
            </a:r>
          </a:p>
        </p:txBody>
      </p:sp>
    </p:spTree>
    <p:extLst>
      <p:ext uri="{BB962C8B-B14F-4D97-AF65-F5344CB8AC3E}">
        <p14:creationId xmlns:p14="http://schemas.microsoft.com/office/powerpoint/2010/main" val="21991216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  <p:bldP spid="5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496944" cy="5472608"/>
          </a:xfrm>
        </p:spPr>
        <p:txBody>
          <a:bodyPr>
            <a:normAutofit/>
          </a:bodyPr>
          <a:lstStyle/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For each evaluation criterion there must be a corresponding evaluation method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Objective, fact-based, measurable</a:t>
            </a:r>
          </a:p>
          <a:p>
            <a:pPr marL="827532" lvl="1" indent="-571500">
              <a:spcAft>
                <a:spcPts val="1200"/>
              </a:spcAft>
            </a:pPr>
            <a:r>
              <a:rPr lang="en-US" sz="3200" dirty="0" smtClean="0"/>
              <a:t>Subjective results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Evaluation occurs after the solution has been in regular use</a:t>
            </a: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Evaluation Methods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55872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2762</TotalTime>
  <Words>277</Words>
  <Application>Microsoft Office PowerPoint</Application>
  <PresentationFormat>On-screen Show (4:3)</PresentationFormat>
  <Paragraphs>44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Concourse</vt:lpstr>
      <vt:lpstr>Develop MMOS – testing output</vt:lpstr>
      <vt:lpstr>Develop MMOS – testing output</vt:lpstr>
      <vt:lpstr>Develop – testing output</vt:lpstr>
      <vt:lpstr>Develop – testing output</vt:lpstr>
      <vt:lpstr>Evaluation</vt:lpstr>
      <vt:lpstr>Evaluation</vt:lpstr>
      <vt:lpstr>Evaluation Methods</vt:lpstr>
    </vt:vector>
  </TitlesOfParts>
  <Company>Department of Education Employment and Training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 Development Life Cycle</dc:title>
  <dc:creator>KB</dc:creator>
  <cp:lastModifiedBy>Baird, Kelvin G</cp:lastModifiedBy>
  <cp:revision>257</cp:revision>
  <cp:lastPrinted>2017-01-12T05:19:14Z</cp:lastPrinted>
  <dcterms:created xsi:type="dcterms:W3CDTF">2003-10-07T23:42:24Z</dcterms:created>
  <dcterms:modified xsi:type="dcterms:W3CDTF">2017-01-12T05:20:28Z</dcterms:modified>
</cp:coreProperties>
</file>

<file path=docProps/thumbnail.jpeg>
</file>